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ktangel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ktangel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k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ktangel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5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FEF95-CFAE-4D73-9807-53E26E622312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16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C560AA-31D0-4557-941E-8CD873072A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1CB9-6542-4715-B1BE-57E8174B7E42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7227A-E17F-463D-A526-3832489020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ktangel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ktangel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ktangel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ak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lips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lips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60DB-1819-48DD-B016-9126F90752A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64AC-A7A4-44FC-8587-A9097B72DFE7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CBB74-BEC4-44D6-9856-88AED212D680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6F17-3113-4C40-A4C6-9945903142C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ktangel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ktangel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ktangel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ktangel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ak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lips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A260-DA4F-454B-A535-1E08C1A26FD6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F512351-C66B-43F0-B26A-3E70710E5C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k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EFA1-E9C4-4CC3-82A3-C6A64C3C755B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8E5FB-168D-45AF-ADEE-5341394341C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k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ktangel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ak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ktangel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lips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4" name="Platshållare för innehåll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26" name="Platshållare för innehåll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8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4FFCF-F71E-4F77-9F3E-CC1A4028E55C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19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B7D27F-9444-4E63-9F39-54C7CB98AC9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1F98-26F1-4EC6-85AF-47E38973EC01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B77C-A7A2-464A-917D-8A8133B0FF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ktangel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ktangel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ktangel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42735-26D4-4462-8D07-7A670109753D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9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F2773D-F300-4E6F-AB6E-A8AED895E44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ktangel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ktangel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ak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lip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ktangel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latshållare för innehåll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6" name="Platshållare för bildnumm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32BEDF5-007B-4ECD-8FE4-DC72065C09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7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CDD2D-AAB5-49FD-95CD-0631C2DCEA6F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18" name="Platshållare för sidfot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k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ktangel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ktangel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lip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ktangel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en-US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Platshållare för bildnumm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14EBA-16E2-4446-BE00-14A74C73C3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7" name="Platshållare för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01A9F-41AA-4D4D-873E-46D073EA57A6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18" name="Platshållare för sidfot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4BBA8FE-E68E-4EBD-9912-6688FD3A3212}" type="datetimeFigureOut">
              <a:rPr lang="sv-SE"/>
              <a:pPr>
                <a:defRPr/>
              </a:pPr>
              <a:t>2015-10-07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75629-23A5-407E-B706-467613CBC1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8" name="Platshållare för rubrik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en-US" smtClean="0"/>
          </a:p>
        </p:txBody>
      </p:sp>
      <p:sp>
        <p:nvSpPr>
          <p:cNvPr id="1039" name="Platshållare för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v-SE" sz="3600" dirty="0" smtClean="0"/>
              <a:t>Materia</a:t>
            </a:r>
            <a:endParaRPr lang="sv-SE" sz="3600" dirty="0"/>
          </a:p>
        </p:txBody>
      </p:sp>
      <p:sp>
        <p:nvSpPr>
          <p:cNvPr id="1331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sz="6000" smtClean="0"/>
              <a:t>Fysik </a:t>
            </a:r>
          </a:p>
        </p:txBody>
      </p:sp>
      <p:pic>
        <p:nvPicPr>
          <p:cNvPr id="13315" name="Picture 6" descr="http://2.bp.blogspot.com/_458_6139O-g/TSmFLUtZ-iI/AAAAAAAABHw/GGvu4kGTG5Q/s1600/Vattendroppe%2Bsom%2Bhj%25C3%25A4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716338"/>
            <a:ext cx="316865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4"/>
          <p:cNvSpPr/>
          <p:nvPr/>
        </p:nvSpPr>
        <p:spPr>
          <a:xfrm>
            <a:off x="3048000" y="6400800"/>
            <a:ext cx="3352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 smtClean="0"/>
              <a:t>Rosita </a:t>
            </a:r>
            <a:r>
              <a:rPr lang="sv-SE" sz="1000" dirty="0" err="1" smtClean="0"/>
              <a:t>Järsäter</a:t>
            </a:r>
            <a:r>
              <a:rPr lang="sv-SE" sz="1000" dirty="0" smtClean="0"/>
              <a:t>, Bålbro skola, Rimbo – </a:t>
            </a:r>
            <a:r>
              <a:rPr lang="sv-SE" sz="1000" dirty="0" err="1" smtClean="0"/>
              <a:t>www.lektion.se</a:t>
            </a:r>
            <a:endParaRPr lang="sv-S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Bestämning av area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Arean = längden * bredden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Enheter för area:</a:t>
            </a:r>
          </a:p>
          <a:p>
            <a:pPr eaLnBrk="1" hangingPunct="1"/>
            <a:r>
              <a:rPr lang="sv-SE" smtClean="0"/>
              <a:t>1 m</a:t>
            </a:r>
            <a:r>
              <a:rPr lang="sv-SE" baseline="30000" smtClean="0"/>
              <a:t>2</a:t>
            </a:r>
            <a:r>
              <a:rPr lang="sv-SE" smtClean="0"/>
              <a:t> = 100 dm</a:t>
            </a:r>
            <a:r>
              <a:rPr lang="sv-SE" baseline="30000" smtClean="0"/>
              <a:t>2</a:t>
            </a:r>
          </a:p>
          <a:p>
            <a:pPr eaLnBrk="1" hangingPunct="1"/>
            <a:r>
              <a:rPr lang="sv-SE" smtClean="0"/>
              <a:t>1 dm</a:t>
            </a:r>
            <a:r>
              <a:rPr lang="sv-SE" baseline="30000" smtClean="0"/>
              <a:t>2</a:t>
            </a:r>
            <a:r>
              <a:rPr lang="sv-SE" smtClean="0"/>
              <a:t> = 100 cm</a:t>
            </a:r>
            <a:r>
              <a:rPr lang="sv-SE" baseline="30000" smtClean="0"/>
              <a:t>2</a:t>
            </a:r>
          </a:p>
          <a:p>
            <a:pPr eaLnBrk="1" hangingPunct="1"/>
            <a:r>
              <a:rPr lang="sv-SE" smtClean="0"/>
              <a:t>1 cm</a:t>
            </a:r>
            <a:r>
              <a:rPr lang="sv-SE" baseline="30000" smtClean="0"/>
              <a:t>2</a:t>
            </a:r>
            <a:r>
              <a:rPr lang="sv-SE" smtClean="0"/>
              <a:t> = 100 mm</a:t>
            </a:r>
            <a:r>
              <a:rPr lang="sv-SE" baseline="30000" smtClean="0"/>
              <a:t>2</a:t>
            </a:r>
          </a:p>
        </p:txBody>
      </p:sp>
      <p:pic>
        <p:nvPicPr>
          <p:cNvPr id="43015" name="Picture 7" descr="3_2_2_ge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005263"/>
            <a:ext cx="346233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Bestämning av volym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Volymen = längden * bredden * höjden</a:t>
            </a:r>
          </a:p>
          <a:p>
            <a:pPr eaLnBrk="1" hangingPunct="1">
              <a:buFont typeface="Wingdings 2" pitchFamily="18" charset="2"/>
              <a:buNone/>
            </a:pPr>
            <a:endParaRPr lang="sv-SE" smtClean="0"/>
          </a:p>
        </p:txBody>
      </p:sp>
      <p:pic>
        <p:nvPicPr>
          <p:cNvPr id="45061" name="Picture 5" descr="2_2_4_v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290763"/>
            <a:ext cx="4679950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Enheter för volym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1 m</a:t>
            </a:r>
            <a:r>
              <a:rPr lang="sv-SE" baseline="30000" smtClean="0"/>
              <a:t>3</a:t>
            </a:r>
            <a:r>
              <a:rPr lang="sv-SE" smtClean="0"/>
              <a:t> = 1000 dm</a:t>
            </a:r>
            <a:r>
              <a:rPr lang="sv-SE" baseline="30000" smtClean="0"/>
              <a:t>3</a:t>
            </a:r>
          </a:p>
          <a:p>
            <a:pPr eaLnBrk="1" hangingPunct="1"/>
            <a:r>
              <a:rPr lang="sv-SE" smtClean="0"/>
              <a:t>1 dm</a:t>
            </a:r>
            <a:r>
              <a:rPr lang="sv-SE" baseline="30000" smtClean="0"/>
              <a:t>3</a:t>
            </a:r>
            <a:r>
              <a:rPr lang="sv-SE" smtClean="0"/>
              <a:t> = 1000 cm</a:t>
            </a:r>
            <a:r>
              <a:rPr lang="sv-SE" baseline="30000" smtClean="0"/>
              <a:t>3</a:t>
            </a:r>
          </a:p>
          <a:p>
            <a:pPr eaLnBrk="1" hangingPunct="1"/>
            <a:r>
              <a:rPr lang="sv-SE" smtClean="0"/>
              <a:t>1 cm</a:t>
            </a:r>
            <a:r>
              <a:rPr lang="sv-SE" baseline="30000" smtClean="0"/>
              <a:t>3</a:t>
            </a:r>
            <a:r>
              <a:rPr lang="sv-SE" smtClean="0"/>
              <a:t> = 1000 mm</a:t>
            </a:r>
            <a:r>
              <a:rPr lang="sv-SE" baseline="30000" smtClean="0"/>
              <a:t>3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1 liter = 10 dl = 100 cl = 1000 ml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1 ml = 1 cm</a:t>
            </a:r>
            <a:r>
              <a:rPr lang="sv-SE" baseline="30000" smtClean="0"/>
              <a:t>3</a:t>
            </a:r>
          </a:p>
          <a:p>
            <a:pPr eaLnBrk="1" hangingPunct="1"/>
            <a:r>
              <a:rPr lang="sv-SE" smtClean="0"/>
              <a:t>1 liter = dm</a:t>
            </a:r>
            <a:r>
              <a:rPr lang="sv-SE" baseline="30000" smtClean="0"/>
              <a:t>3</a:t>
            </a:r>
          </a:p>
        </p:txBody>
      </p:sp>
      <p:pic>
        <p:nvPicPr>
          <p:cNvPr id="2050" name="Picture 2" descr="http://tinasmagmat.se/wp-content/uploads/2010/05/Mj%C3%B6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80928"/>
            <a:ext cx="3127403" cy="234888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Mätglas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23850" y="1916113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Om ett föremål har så oregelbunden form att man inte kan räkna ut volymen, kan man använda sig utav ett mätglas.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Man fyller mätglaset med vatten och stoppar i föremålet. Skillnaden i vattenhöjden är då föremålets volym.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Den nya volymen - den gamla volymen = föremålets volym</a:t>
            </a:r>
          </a:p>
        </p:txBody>
      </p:sp>
      <p:pic>
        <p:nvPicPr>
          <p:cNvPr id="1026" name="Picture 2" descr="http://biphome.spray.se/ukoegj/Image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4113" y="188913"/>
            <a:ext cx="153193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Atomer och molekyler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All materia består av atomer, och ingenting annat.</a:t>
            </a:r>
          </a:p>
          <a:p>
            <a:pPr eaLnBrk="1" hangingPunct="1"/>
            <a:r>
              <a:rPr lang="sv-SE" smtClean="0"/>
              <a:t>Grundämnen innehåller endast ett slags atomer.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Atomer är mycket små. Det skulle rymmas lika många atomer i ett enda äpple som det skulle rymmas äpplen i hela jordklotet!</a:t>
            </a:r>
          </a:p>
          <a:p>
            <a:pPr eaLnBrk="1" hangingPunct="1">
              <a:buFont typeface="Wingdings 2" pitchFamily="18" charset="2"/>
              <a:buNone/>
            </a:pPr>
            <a:endParaRPr lang="sv-SE" smtClean="0"/>
          </a:p>
          <a:p>
            <a:pPr eaLnBrk="1" hangingPunct="1"/>
            <a:r>
              <a:rPr lang="sv-SE" smtClean="0"/>
              <a:t>Atomer är olika stora och ritas därför i olika storlekar. För enkelhetens skull använder boken olika färger på de olika atomerna, det betyder dock inte att atomerna har dessa färger i verkligheten!</a:t>
            </a:r>
          </a:p>
        </p:txBody>
      </p:sp>
      <p:pic>
        <p:nvPicPr>
          <p:cNvPr id="36866" name="Picture 2" descr="http://www.ndt-ed.org/EducationResources/HighSchool/Electricity/Graphics/a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-27384"/>
            <a:ext cx="1547664" cy="151900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Sammansatta ämnen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Sammansatt ämne/ kemisk förening innebär att deras molekyler består av atomer från två eller flera olika grundämnen.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T.ex. vatten, socker, plast, trä, papper, porslin m.m.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Alla ämnen som inte är grundämnen är sammansatta ämnen.</a:t>
            </a:r>
          </a:p>
        </p:txBody>
      </p:sp>
      <p:pic>
        <p:nvPicPr>
          <p:cNvPr id="35842" name="Picture 2" descr="http://3.bp.blogspot.com/_NGRmhcYBOJw/Svq2VunwxtI/AAAAAAAACOA/W1iKNWB0Tnk/s400/molekyler_1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221163"/>
            <a:ext cx="16383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Aggregationstillstånd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Som du känner igen från kemin kan de flesta ämnena (materia) förekomma i tre former:</a:t>
            </a:r>
          </a:p>
          <a:p>
            <a:pPr eaLnBrk="1" hangingPunct="1"/>
            <a:r>
              <a:rPr lang="sv-SE" smtClean="0"/>
              <a:t>Fast, flytande och gas.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Alla molekyler i ett ämne hålls samman av mer eller mindre starka krafter.</a:t>
            </a:r>
          </a:p>
          <a:p>
            <a:pPr eaLnBrk="1" hangingPunct="1"/>
            <a:r>
              <a:rPr lang="sv-SE" smtClean="0"/>
              <a:t>I fasta ämnen håller krafterna kvar molekylerna på bestämda platser (molekylerna är dock inte helt still)</a:t>
            </a:r>
          </a:p>
          <a:p>
            <a:pPr eaLnBrk="1" hangingPunct="1"/>
            <a:r>
              <a:rPr lang="sv-SE" smtClean="0"/>
              <a:t>I en vätska är molekylerna rörligare</a:t>
            </a:r>
          </a:p>
          <a:p>
            <a:pPr eaLnBrk="1" hangingPunct="1"/>
            <a:r>
              <a:rPr lang="sv-SE" smtClean="0"/>
              <a:t>I en gas rör sig molekylerna fritt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Fast, flytande, gas</a:t>
            </a:r>
            <a:endParaRPr lang="sv-SE" dirty="0"/>
          </a:p>
        </p:txBody>
      </p:sp>
      <p:pic>
        <p:nvPicPr>
          <p:cNvPr id="29698" name="Picture 2" descr="http://www.monografias.com/trabajos12/quimi/Image7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557338"/>
            <a:ext cx="5256213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http://www.digitalphoto.pl/foto_galeria/4123_2008-0684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5157788"/>
            <a:ext cx="114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http://minbebis.com/blogg/ungmamaz/files/2011/10/vatt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5275" y="5013325"/>
            <a:ext cx="1042988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 descr="http://www.ifokus.se/ShowUserFile.aspx?BinaryId=e4ec19cc-b49c-419a-95f0-23cf00867ca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4941888"/>
            <a:ext cx="803275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Avdunstning och kondensation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När vatten kokar eller </a:t>
            </a:r>
            <a:r>
              <a:rPr lang="sv-SE" b="1" smtClean="0"/>
              <a:t>avdunstar</a:t>
            </a:r>
            <a:r>
              <a:rPr lang="sv-SE" smtClean="0"/>
              <a:t> bildas vattenånga.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När vattenånga kyls ner genomgår den en fysikalisk förändring och blir till flytande form (vatten) igen. Man säger att vattnet </a:t>
            </a:r>
            <a:r>
              <a:rPr lang="sv-SE" b="1" i="1" smtClean="0"/>
              <a:t>kondenseras</a:t>
            </a:r>
            <a:r>
              <a:rPr lang="sv-SE" smtClean="0"/>
              <a:t>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Moln bildas genom att vatten kondenseras.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Vatten avdunstar från t.ex. sjöar och när vattenångan stiger till kallare luftlager kondenseras den och bildar moln. </a:t>
            </a:r>
          </a:p>
        </p:txBody>
      </p:sp>
      <p:pic>
        <p:nvPicPr>
          <p:cNvPr id="4" name="Picture 12" descr="http://madeleleinek.blogg.se/images/2011/moln_63017446_128337142_1394069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8225" y="4005263"/>
            <a:ext cx="1576388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Ytspänning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De starka krafter som håller ihop molekyler, är de krafter som gör att vattendroppar kan bildas eller att föremål kan flyta på vatten.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Man säger att vatten (och andra vätskor) har ytspänning.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Tvål, diskmedel och andra rengöringsmedel sänker vattnets ytspänning.</a:t>
            </a:r>
          </a:p>
        </p:txBody>
      </p:sp>
      <p:pic>
        <p:nvPicPr>
          <p:cNvPr id="31747" name="Picture 4" descr="http://ydrebo.se/naturbild/vattendropp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5738"/>
            <a:ext cx="15843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8" descr="http://1.bp.blogspot.com/_Eo1NZ1XVTiA/SVtswYwWKuI/AAAAAAAAETU/RKvbonTLXkU/s400/vattendroppe+p%C3%A5+l%C3%B6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88913"/>
            <a:ext cx="104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http://www.myra.nu/myraSG-15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7541" y="2132856"/>
            <a:ext cx="2428875" cy="161925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32780" name="Picture 12" descr="http://didriksson.files.wordpress.com/2009/04/yes-lavendel.jpg?w=190&amp;h=4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1335" y="5157192"/>
            <a:ext cx="681025" cy="143373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7B9899"/>
                </a:solidFill>
              </a:rPr>
              <a:t>Vad är fysik?</a:t>
            </a:r>
          </a:p>
        </p:txBody>
      </p:sp>
      <p:sp>
        <p:nvSpPr>
          <p:cNvPr id="14338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Fysik handlar om ljud, ljus, värme, elektricitet.</a:t>
            </a:r>
          </a:p>
          <a:p>
            <a:pPr eaLnBrk="1" hangingPunct="1"/>
            <a:endParaRPr lang="sv-SE" smtClean="0"/>
          </a:p>
          <a:p>
            <a:pPr eaLnBrk="1" hangingPunct="1">
              <a:buFont typeface="Wingdings 2" pitchFamily="18" charset="2"/>
              <a:buNone/>
            </a:pPr>
            <a:endParaRPr lang="sv-SE" smtClean="0"/>
          </a:p>
          <a:p>
            <a:pPr eaLnBrk="1" hangingPunct="1"/>
            <a:r>
              <a:rPr lang="sv-SE" smtClean="0"/>
              <a:t>Det handlar om jorden, månen, stjärnorna och planeterna.</a:t>
            </a:r>
          </a:p>
          <a:p>
            <a:pPr eaLnBrk="1" hangingPunct="1"/>
            <a:endParaRPr lang="sv-SE" smtClean="0"/>
          </a:p>
          <a:p>
            <a:pPr eaLnBrk="1" hangingPunct="1">
              <a:buFont typeface="Wingdings 2" pitchFamily="18" charset="2"/>
              <a:buNone/>
            </a:pPr>
            <a:endParaRPr lang="sv-SE" smtClean="0"/>
          </a:p>
          <a:p>
            <a:pPr eaLnBrk="1" hangingPunct="1"/>
            <a:r>
              <a:rPr lang="sv-SE" smtClean="0"/>
              <a:t>Fysik handlar även om upptäckter och uppfinningar och mycket annat.</a:t>
            </a:r>
          </a:p>
        </p:txBody>
      </p:sp>
      <p:pic>
        <p:nvPicPr>
          <p:cNvPr id="12292" name="Picture 4" descr="http://angeredswebben.se/nyma/bilder/plan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500438"/>
            <a:ext cx="14414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http://web.kristinehamn.se/skola/anders/fysik/atomfysik-filer/slide0049_image0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349500"/>
            <a:ext cx="3933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http://www.laxa.se/download/18.154b99131200bf0f28f80003767/gl%C3%B6dlampa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5373688"/>
            <a:ext cx="792163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Kapillärverkan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Gör att vätskor kan sugas in i ihåligheter  och kanaler som kan finnas i ett ämne.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Ställer man ner glasrör i olika tjocklekar i vatten kommer vattnet att stiga olika högt i rören (ju smalare rör, desto högre stiger vattnet).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Det beror på kapillärverkan, d.v.s. den dragningskraft som vattnets och i detta fall glasets molekyler har på varandra.</a:t>
            </a:r>
          </a:p>
        </p:txBody>
      </p:sp>
      <p:pic>
        <p:nvPicPr>
          <p:cNvPr id="32771" name="Picture 2" descr="http://city.porvoo.fi/stroho/nat/kapillar/vax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1175" y="115888"/>
            <a:ext cx="66357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http://school.chem.umu.se/Experiment/pics/osmos_potatis2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0" y="3860800"/>
            <a:ext cx="138271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http://www.onlineblommor.se/wp-content/uploads/2010/12/vas-blomm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0"/>
            <a:ext cx="9398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Densitet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Hur kommer det sig att två kulor i olika material väger olika mycket?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Det beror dels på hur mycket atomerna väger och dels på hur tätt packade atomerna är.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Om vi jämför en järnkula med en träkula, så kommer järnkulan att väga mer. Varför?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Jo, atomerna väger mer och är mer packade i järnkulan.</a:t>
            </a:r>
          </a:p>
        </p:txBody>
      </p:sp>
      <p:pic>
        <p:nvPicPr>
          <p:cNvPr id="30726" name="Picture 6" descr="http://www.slojd-detaljer.se/Assets/ProductImages/Small/4748/4748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868863"/>
            <a:ext cx="857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http://www.parlfynd.se/Shop/Image/Article/tra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868863"/>
            <a:ext cx="9366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Densitet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Man säger att järn har högre </a:t>
            </a:r>
            <a:r>
              <a:rPr lang="sv-SE" b="1" i="1" smtClean="0"/>
              <a:t>densitet</a:t>
            </a:r>
            <a:r>
              <a:rPr lang="sv-SE" smtClean="0"/>
              <a:t> än trä.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Densiteten talar om </a:t>
            </a:r>
            <a:r>
              <a:rPr lang="sv-SE" b="1" i="1" smtClean="0"/>
              <a:t>hur många gram som 1 cm</a:t>
            </a:r>
            <a:r>
              <a:rPr lang="sv-SE" b="1" i="1" baseline="30000" smtClean="0"/>
              <a:t>3 </a:t>
            </a:r>
            <a:r>
              <a:rPr lang="sv-SE" b="1" i="1" smtClean="0"/>
              <a:t>(1 ml) väger.</a:t>
            </a:r>
          </a:p>
          <a:p>
            <a:pPr eaLnBrk="1" hangingPunct="1">
              <a:buFont typeface="Wingdings 2" pitchFamily="18" charset="2"/>
              <a:buNone/>
            </a:pPr>
            <a:endParaRPr lang="sv-SE" b="1" i="1" smtClean="0"/>
          </a:p>
          <a:p>
            <a:pPr eaLnBrk="1" hangingPunct="1"/>
            <a:r>
              <a:rPr lang="sv-SE" smtClean="0"/>
              <a:t>Densiteten för vatten är 1 g/cm</a:t>
            </a:r>
            <a:r>
              <a:rPr lang="sv-SE" baseline="30000" smtClean="0"/>
              <a:t>3</a:t>
            </a:r>
            <a:r>
              <a:rPr lang="sv-SE" smtClean="0"/>
              <a:t>. Det betyder att 1 cm</a:t>
            </a:r>
            <a:r>
              <a:rPr lang="sv-SE" baseline="30000" smtClean="0"/>
              <a:t>3</a:t>
            </a:r>
            <a:r>
              <a:rPr lang="sv-SE" smtClean="0"/>
              <a:t> vatten har massan 1 g.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 För att lättare förstå vad densitet är, kan man också tänka att det betyder </a:t>
            </a:r>
            <a:r>
              <a:rPr lang="sv-SE" b="1" i="1" smtClean="0"/>
              <a:t>täthet.</a:t>
            </a:r>
          </a:p>
          <a:p>
            <a:pPr eaLnBrk="1" hangingPunct="1"/>
            <a:endParaRPr lang="sv-SE" smtClean="0"/>
          </a:p>
          <a:p>
            <a:pPr eaLnBrk="1" hangingPunct="1"/>
            <a:endParaRPr lang="sv-SE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Beräkning av densitet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För att kunna beräkna ett ämnes densitet måste man veta hur mycket det väger och hur stor volym det har. Sedan delar man massan med volymen.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Densiteten = Massan / Volymen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En metallbit väger 33,9 g och har volymen 3 cm</a:t>
            </a:r>
            <a:r>
              <a:rPr lang="sv-SE" baseline="30000" smtClean="0"/>
              <a:t>3</a:t>
            </a:r>
            <a:r>
              <a:rPr lang="sv-SE" smtClean="0"/>
              <a:t>. Beräkna densiteten.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Svaret finns på s.9.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Materia kan inte förstöras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Materia kan inte förstöras eller nyskapas, den kan bara omvandlar till andra former.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Vad innebär det tror du?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 atomer som t.ex. Napoleon andades ut i sitt sista andetag finns kvar. Man kan utgå från att atomerna har fördelat sig jämt i jordens atmosfär. Därför är det med stor sannolikhet så att varje andetag som du tar, innehåller minst en atom som Napoleon utandades.</a:t>
            </a:r>
          </a:p>
        </p:txBody>
      </p:sp>
      <p:pic>
        <p:nvPicPr>
          <p:cNvPr id="27650" name="Picture 2" descr="http://gertfrost.se/wp-content/uploads/napole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8525" y="2060575"/>
            <a:ext cx="2770188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http://www.alltomvetenskap.se/uploaded/image/2007/11/12/E100236-Earths_atmosphere-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92375"/>
            <a:ext cx="1292225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Tack för att ni lyssnade!</a:t>
            </a:r>
            <a:endParaRPr lang="sv-SE" dirty="0"/>
          </a:p>
        </p:txBody>
      </p:sp>
      <p:pic>
        <p:nvPicPr>
          <p:cNvPr id="26630" name="Picture 6" descr="http://www.lararnasnyheter.se/sites/default/files/imported/LT_10_15_s38_gor_fysiken_begriplig-web-images/fysik_fm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84313"/>
            <a:ext cx="2478088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 descr="http://www.kingsize.nu/img/vetenskap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4113" y="3543300"/>
            <a:ext cx="26590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4" descr="http://jalonen.blogg.se/images/2009/blixt_4454176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1412875"/>
            <a:ext cx="2728913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http://mstraveller.svenskablogg.se/files/2010/11/space-300x2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933825"/>
            <a:ext cx="345598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17" descr="http://rafaelasblogg.blogg.se/images/2011/tumme-upp_96832703_12840558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6100" y="4005263"/>
            <a:ext cx="14287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6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7B9899"/>
                </a:solidFill>
              </a:rPr>
              <a:t>Materia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Runt omkring dig finns material som sten, järn, koppar, plast, gummi m.m.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Oavsett vilket material föremålet är gjort av, säger man att det består av materia (kommer från latinet och betyder ämne).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Allting som kan vägas består av materia.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T.ex. vatten, ved, luft, djur, växter o.s.v.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Värme och ljus är inte materia.</a:t>
            </a:r>
          </a:p>
        </p:txBody>
      </p:sp>
      <p:pic>
        <p:nvPicPr>
          <p:cNvPr id="11266" name="Picture 2" descr="http://nyheter.telia.se/wp-content/uploads/2011/02/v%C3%A5g1-291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3740150"/>
            <a:ext cx="256222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7B9899"/>
                </a:solidFill>
              </a:rPr>
              <a:t>Bestämning av massa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Du består helt och hållet av materia.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Om du ställer dig på en våg och den visar 60 kg kommer du nog säga att din vikt är 60 kg.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Om någon frågar hur stor massa du har, bör du också svara 60 kg.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Inom fysiken används ordet </a:t>
            </a:r>
            <a:r>
              <a:rPr lang="sv-SE" b="1" i="1" dirty="0" smtClean="0"/>
              <a:t>massa</a:t>
            </a:r>
            <a:r>
              <a:rPr lang="sv-SE" dirty="0" smtClean="0"/>
              <a:t> istället för vikt när det talas om hur mycket något väger.</a:t>
            </a:r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7B9899"/>
                </a:solidFill>
              </a:rPr>
              <a:t>Bestämning av massa</a:t>
            </a:r>
          </a:p>
        </p:txBody>
      </p:sp>
      <p:sp>
        <p:nvSpPr>
          <p:cNvPr id="17410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För att alla viktenheter skulle vara lika världen över bestämde man sig för att 1 liter vatten vid +4◦C skulle kallas 1 kilogram (kg).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Man införde också större och mindre enheter.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T.ex. Ton, gram och milligram.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7B9899"/>
                </a:solidFill>
              </a:rPr>
              <a:t>Vanliga enheter för massa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1 ton = 1000 kg (kilo = tusen)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1 kg = 1000 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1 hg = 100 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1 g = 1000 mg (</a:t>
            </a:r>
            <a:r>
              <a:rPr lang="sv-SE" dirty="0" err="1" smtClean="0"/>
              <a:t>milli</a:t>
            </a:r>
            <a:r>
              <a:rPr lang="sv-SE" dirty="0" smtClean="0"/>
              <a:t> = tusendel)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Dessa enheter ska ni kunna omvandla både fram och tillbaka!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T.ex. hur många gram går det på 1 ton?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v-SE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Det går 1000 g på 1 kg. Det går 1000 kg på ett ton.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v-SE" dirty="0" smtClean="0"/>
              <a:t>Alltså 1000x 1000 = 1000 000 g på 1 ton</a:t>
            </a:r>
            <a:endParaRPr lang="sv-S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solidFill>
                  <a:srgbClr val="7B9899"/>
                </a:solidFill>
              </a:rPr>
              <a:t>Mätning av längd</a:t>
            </a:r>
          </a:p>
        </p:txBody>
      </p:sp>
      <p:sp>
        <p:nvSpPr>
          <p:cNvPr id="19458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v-SE" smtClean="0"/>
              <a:t>I slutet av 1700-talet beslöt fransmännen att konstruera en ny längdenhet.</a:t>
            </a:r>
          </a:p>
          <a:p>
            <a:pPr eaLnBrk="1" hangingPunct="1"/>
            <a:r>
              <a:rPr lang="sv-SE" smtClean="0"/>
              <a:t>De mätte avståndet från ekvatorn till nordpolen. Den sträckan delade de sedan i 10 miljoner delar.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Värdet de fick fram då kallades för 1 meter.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Sedan tillverkade man en meterstav av metall som mall för nya stavar.</a:t>
            </a:r>
          </a:p>
          <a:p>
            <a:pPr eaLnBrk="1" hangingPunct="1"/>
            <a:r>
              <a:rPr lang="sv-SE" smtClean="0"/>
              <a:t>Idag kan man kontrollera metern med hjälp av ljusvågor.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Mätning av längd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Det finns olika hjälpmedel för längdmätning.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Ska man t.ex. tillverka små detaljer där det krävs exakta mått brukar man använda ett skjutmått eller mikrometer (se bild.2 och 5 på s.4).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Andra exempel på mätinstrument är:</a:t>
            </a:r>
          </a:p>
          <a:p>
            <a:pPr eaLnBrk="1" hangingPunct="1"/>
            <a:r>
              <a:rPr lang="sv-SE" smtClean="0"/>
              <a:t>Tumstock, stållinjal, mönsterdjupsmätare, måttband, ekolod, laserstrålar o.s.v.</a:t>
            </a:r>
          </a:p>
          <a:p>
            <a:pPr eaLnBrk="1" hangingPunct="1"/>
            <a:endParaRPr lang="sv-SE" smtClean="0"/>
          </a:p>
        </p:txBody>
      </p:sp>
      <p:pic>
        <p:nvPicPr>
          <p:cNvPr id="6146" name="Picture 2" descr="http://www.skepplandaskytte.se/bilder_se/skjutm%E5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429000"/>
            <a:ext cx="2213784" cy="79208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148" name="Picture 4" descr="http://ammies.se/wp-content/uploads/2011/04/mattband210_202573w_76087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301208"/>
            <a:ext cx="1879277" cy="1118617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150" name="Picture 6" descr="http://www.foretagstjanst.com/bilder/406_linj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1688697" cy="122413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Vanliga enheter för längd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v-SE" smtClean="0"/>
              <a:t>1 mil = 10 km</a:t>
            </a:r>
          </a:p>
          <a:p>
            <a:pPr eaLnBrk="1" hangingPunct="1"/>
            <a:r>
              <a:rPr lang="sv-SE" smtClean="0"/>
              <a:t>1 km = 1000 m</a:t>
            </a:r>
          </a:p>
          <a:p>
            <a:pPr eaLnBrk="1" hangingPunct="1"/>
            <a:r>
              <a:rPr lang="sv-SE" smtClean="0"/>
              <a:t>1 m = 10 dm</a:t>
            </a:r>
          </a:p>
          <a:p>
            <a:pPr eaLnBrk="1" hangingPunct="1"/>
            <a:r>
              <a:rPr lang="sv-SE" smtClean="0"/>
              <a:t>1 dm  10 cm</a:t>
            </a:r>
          </a:p>
          <a:p>
            <a:pPr eaLnBrk="1" hangingPunct="1"/>
            <a:r>
              <a:rPr lang="sv-SE" smtClean="0"/>
              <a:t>1 cm = 10 mm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Dessa enheter ska ni kunna omvandla både fram och tillbaka!</a:t>
            </a:r>
          </a:p>
        </p:txBody>
      </p:sp>
      <p:pic>
        <p:nvPicPr>
          <p:cNvPr id="5122" name="Picture 2" descr="http://infohub.se/Bild/20060714-Uppsala/20060715-114727-Vagsky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73238"/>
            <a:ext cx="31765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örvaltning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örvaltning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örvaltning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1054</TotalTime>
  <Words>1239</Words>
  <Application>Microsoft Office PowerPoint</Application>
  <PresentationFormat>Bildspel på skärmen (4:3)</PresentationFormat>
  <Paragraphs>166</Paragraphs>
  <Slides>25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30" baseType="lpstr">
      <vt:lpstr>Arial</vt:lpstr>
      <vt:lpstr>Georgia</vt:lpstr>
      <vt:lpstr>Wingdings</vt:lpstr>
      <vt:lpstr>Wingdings 2</vt:lpstr>
      <vt:lpstr>Förvaltning</vt:lpstr>
      <vt:lpstr>Fysik </vt:lpstr>
      <vt:lpstr>Vad är fysik?</vt:lpstr>
      <vt:lpstr>Materia</vt:lpstr>
      <vt:lpstr>Bestämning av massa</vt:lpstr>
      <vt:lpstr>Bestämning av massa</vt:lpstr>
      <vt:lpstr>Vanliga enheter för massa</vt:lpstr>
      <vt:lpstr>Mätning av längd</vt:lpstr>
      <vt:lpstr>Mätning av längd</vt:lpstr>
      <vt:lpstr>Vanliga enheter för längd</vt:lpstr>
      <vt:lpstr>Bestämning av area</vt:lpstr>
      <vt:lpstr>Bestämning av volym</vt:lpstr>
      <vt:lpstr>Enheter för volym</vt:lpstr>
      <vt:lpstr>Mätglas</vt:lpstr>
      <vt:lpstr>Atomer och molekyler</vt:lpstr>
      <vt:lpstr>Sammansatta ämnen</vt:lpstr>
      <vt:lpstr>Aggregationstillstånd</vt:lpstr>
      <vt:lpstr>Fast, flytande, gas</vt:lpstr>
      <vt:lpstr>Avdunstning och kondensation</vt:lpstr>
      <vt:lpstr>Ytspänning</vt:lpstr>
      <vt:lpstr>Kapillärverkan</vt:lpstr>
      <vt:lpstr>Densitet</vt:lpstr>
      <vt:lpstr>Densitet</vt:lpstr>
      <vt:lpstr>Beräkning av densitet</vt:lpstr>
      <vt:lpstr>Materia kan inte förstöras</vt:lpstr>
      <vt:lpstr>Tack för att ni lyssnade!</vt:lpstr>
    </vt:vector>
  </TitlesOfParts>
  <Company>Hemma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Rosita</dc:creator>
  <cp:lastModifiedBy>Danuta Loughran</cp:lastModifiedBy>
  <cp:revision>64</cp:revision>
  <dcterms:created xsi:type="dcterms:W3CDTF">2012-01-25T16:00:28Z</dcterms:created>
  <dcterms:modified xsi:type="dcterms:W3CDTF">2015-10-07T10:45:09Z</dcterms:modified>
</cp:coreProperties>
</file>